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66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A74F7-9B55-4388-AFD4-2BB29299D2F6}" type="datetimeFigureOut">
              <a:rPr lang="ru-RU" smtClean="0"/>
              <a:t>08.12.2020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366E1-FA43-46CF-9D61-82CEB2D483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0061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A74F7-9B55-4388-AFD4-2BB29299D2F6}" type="datetimeFigureOut">
              <a:rPr lang="ru-RU" smtClean="0"/>
              <a:t>08.12.2020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366E1-FA43-46CF-9D61-82CEB2D483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9087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A74F7-9B55-4388-AFD4-2BB29299D2F6}" type="datetimeFigureOut">
              <a:rPr lang="ru-RU" smtClean="0"/>
              <a:t>08.12.2020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366E1-FA43-46CF-9D61-82CEB2D483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05947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A74F7-9B55-4388-AFD4-2BB29299D2F6}" type="datetimeFigureOut">
              <a:rPr lang="ru-RU" smtClean="0"/>
              <a:t>08.12.2020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366E1-FA43-46CF-9D61-82CEB2D483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15801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A74F7-9B55-4388-AFD4-2BB29299D2F6}" type="datetimeFigureOut">
              <a:rPr lang="ru-RU" smtClean="0"/>
              <a:t>08.12.2020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366E1-FA43-46CF-9D61-82CEB2D483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05099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A74F7-9B55-4388-AFD4-2BB29299D2F6}" type="datetimeFigureOut">
              <a:rPr lang="ru-RU" smtClean="0"/>
              <a:t>08.12.2020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366E1-FA43-46CF-9D61-82CEB2D483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78184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A74F7-9B55-4388-AFD4-2BB29299D2F6}" type="datetimeFigureOut">
              <a:rPr lang="ru-RU" smtClean="0"/>
              <a:t>08.12.2020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366E1-FA43-46CF-9D61-82CEB2D483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8711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A74F7-9B55-4388-AFD4-2BB29299D2F6}" type="datetimeFigureOut">
              <a:rPr lang="ru-RU" smtClean="0"/>
              <a:t>08.12.2020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366E1-FA43-46CF-9D61-82CEB2D483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16574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A74F7-9B55-4388-AFD4-2BB29299D2F6}" type="datetimeFigureOut">
              <a:rPr lang="ru-RU" smtClean="0"/>
              <a:t>08.12.2020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366E1-FA43-46CF-9D61-82CEB2D483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70408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A74F7-9B55-4388-AFD4-2BB29299D2F6}" type="datetimeFigureOut">
              <a:rPr lang="ru-RU" smtClean="0"/>
              <a:t>08.12.2020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366E1-FA43-46CF-9D61-82CEB2D483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55648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A74F7-9B55-4388-AFD4-2BB29299D2F6}" type="datetimeFigureOut">
              <a:rPr lang="ru-RU" smtClean="0"/>
              <a:t>08.12.2020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366E1-FA43-46CF-9D61-82CEB2D483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19399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8A74F7-9B55-4388-AFD4-2BB29299D2F6}" type="datetimeFigureOut">
              <a:rPr lang="ru-RU" smtClean="0"/>
              <a:t>08.12.2020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C366E1-FA43-46CF-9D61-82CEB2D483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31055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027567"/>
            <a:ext cx="10515600" cy="786719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Прием в 1 класс </a:t>
            </a:r>
            <a:b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2021-2022 учебном году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49" y="2235200"/>
            <a:ext cx="10910207" cy="3570514"/>
          </a:xfrm>
        </p:spPr>
        <p:txBody>
          <a:bodyPr>
            <a:normAutofit/>
          </a:bodyPr>
          <a:lstStyle/>
          <a:p>
            <a:r>
              <a:rPr lang="ru-RU" u="sng" dirty="0" smtClean="0">
                <a:solidFill>
                  <a:schemeClr val="tx1"/>
                </a:solidFill>
              </a:rPr>
              <a:t>Дата начала приема заявлений </a:t>
            </a:r>
            <a:r>
              <a:rPr lang="ru-RU" dirty="0" smtClean="0">
                <a:solidFill>
                  <a:schemeClr val="tx1"/>
                </a:solidFill>
              </a:rPr>
              <a:t>в первые классы для обучения в 2021-2022 учебном году :</a:t>
            </a:r>
          </a:p>
          <a:p>
            <a:r>
              <a:rPr lang="ru-RU" dirty="0" err="1" smtClean="0">
                <a:solidFill>
                  <a:schemeClr val="tx1"/>
                </a:solidFill>
              </a:rPr>
              <a:t>г.о.Самара</a:t>
            </a:r>
            <a:r>
              <a:rPr lang="ru-RU" dirty="0" smtClean="0">
                <a:solidFill>
                  <a:schemeClr val="tx1"/>
                </a:solidFill>
              </a:rPr>
              <a:t> – в муниципальные и государственные общеобразовательные организации, закрепленные за всей территорией </a:t>
            </a:r>
            <a:r>
              <a:rPr lang="ru-RU" dirty="0" err="1" smtClean="0">
                <a:solidFill>
                  <a:schemeClr val="tx1"/>
                </a:solidFill>
              </a:rPr>
              <a:t>г.о</a:t>
            </a:r>
            <a:r>
              <a:rPr lang="ru-RU" dirty="0" smtClean="0">
                <a:solidFill>
                  <a:schemeClr val="tx1"/>
                </a:solidFill>
              </a:rPr>
              <a:t>. Самара (лицеи, гимназии) – </a:t>
            </a:r>
            <a:r>
              <a:rPr lang="ru-RU" b="1" u="sng" dirty="0" smtClean="0">
                <a:solidFill>
                  <a:schemeClr val="tx1"/>
                </a:solidFill>
              </a:rPr>
              <a:t>01.04.2021 9.00</a:t>
            </a:r>
          </a:p>
          <a:p>
            <a:r>
              <a:rPr lang="ru-RU" dirty="0" err="1" smtClean="0">
                <a:solidFill>
                  <a:schemeClr val="tx1"/>
                </a:solidFill>
              </a:rPr>
              <a:t>г.о</a:t>
            </a:r>
            <a:r>
              <a:rPr lang="ru-RU" dirty="0" smtClean="0">
                <a:solidFill>
                  <a:schemeClr val="tx1"/>
                </a:solidFill>
              </a:rPr>
              <a:t>. Самара – во все </a:t>
            </a:r>
            <a:r>
              <a:rPr lang="ru-RU" dirty="0" smtClean="0">
                <a:solidFill>
                  <a:schemeClr val="tx1"/>
                </a:solidFill>
              </a:rPr>
              <a:t>муниципальные и государственные общеобразовательные организации </a:t>
            </a:r>
            <a:r>
              <a:rPr lang="ru-RU" dirty="0" err="1" smtClean="0">
                <a:solidFill>
                  <a:schemeClr val="tx1"/>
                </a:solidFill>
              </a:rPr>
              <a:t>г.о</a:t>
            </a:r>
            <a:r>
              <a:rPr lang="ru-RU" dirty="0" smtClean="0">
                <a:solidFill>
                  <a:schemeClr val="tx1"/>
                </a:solidFill>
              </a:rPr>
              <a:t>. Самара – </a:t>
            </a:r>
            <a:r>
              <a:rPr lang="ru-RU" sz="3000" b="1" u="sng" dirty="0" smtClean="0">
                <a:solidFill>
                  <a:srgbClr val="FF0000"/>
                </a:solidFill>
              </a:rPr>
              <a:t>12.04.2021 9.00</a:t>
            </a:r>
            <a:endParaRPr lang="ru-RU" sz="3000" b="1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72508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66033" y="348343"/>
            <a:ext cx="11273064" cy="478971"/>
          </a:xfrm>
        </p:spPr>
        <p:txBody>
          <a:bodyPr>
            <a:noAutofit/>
          </a:bodyPr>
          <a:lstStyle/>
          <a:p>
            <a:pPr algn="ctr"/>
            <a:r>
              <a:rPr lang="ru-RU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Нормативная правовая база</a:t>
            </a:r>
            <a:endParaRPr lang="ru-RU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628649" y="4005263"/>
            <a:ext cx="10515600" cy="285273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ru-RU" sz="2200" dirty="0" smtClean="0"/>
              <a:t>Распоряжение Правительства РФ от 1 ноября 2016 г. № 2326-р</a:t>
            </a:r>
            <a:br>
              <a:rPr lang="ru-RU" sz="2200" dirty="0" smtClean="0"/>
            </a:br>
            <a:r>
              <a:rPr lang="ru-RU" sz="2200" dirty="0" smtClean="0"/>
              <a:t>Перечень документов и сведений, находящихся в распоряжении отдельных</a:t>
            </a:r>
            <a:br>
              <a:rPr lang="ru-RU" sz="2200" dirty="0" smtClean="0"/>
            </a:br>
            <a:r>
              <a:rPr lang="ru-RU" sz="2200" dirty="0" smtClean="0"/>
              <a:t>федеральных органов исполнительной власти и необходимых для</a:t>
            </a:r>
            <a:br>
              <a:rPr lang="ru-RU" sz="2200" dirty="0" smtClean="0"/>
            </a:br>
            <a:r>
              <a:rPr lang="ru-RU" sz="2200" dirty="0" smtClean="0"/>
              <a:t>предоставления государственных и муниципальных услуг исполнительным</a:t>
            </a:r>
            <a:br>
              <a:rPr lang="ru-RU" sz="2200" dirty="0" smtClean="0"/>
            </a:br>
            <a:r>
              <a:rPr lang="ru-RU" sz="2200" dirty="0" smtClean="0"/>
              <a:t>органам государственной власти субъектов Российской Федерации и органам</a:t>
            </a:r>
            <a:br>
              <a:rPr lang="ru-RU" sz="2200" dirty="0" smtClean="0"/>
            </a:br>
            <a:r>
              <a:rPr lang="ru-RU" sz="2200" dirty="0" smtClean="0"/>
              <a:t>местного самоуправления</a:t>
            </a:r>
          </a:p>
          <a:p>
            <a:pPr algn="just"/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>.</a:t>
            </a:r>
            <a:br>
              <a:rPr lang="ru-RU" sz="2200" dirty="0" smtClean="0"/>
            </a:br>
            <a:r>
              <a:rPr lang="ru-RU" sz="2200" dirty="0" smtClean="0"/>
              <a:t>Приказ министерства образования и науки Самарской области</a:t>
            </a:r>
            <a:br>
              <a:rPr lang="ru-RU" sz="2200" dirty="0" smtClean="0"/>
            </a:br>
            <a:r>
              <a:rPr lang="ru-RU" sz="2200" dirty="0" smtClean="0"/>
              <a:t>от 16.04.2015 № 126-од (с изм.) «Об утверждении административного регламента предоставления министерством образования и науки Самарской области государственной услуги «Предоставление начального общего, основного общего, среднего общего образования по основным общеобразовательным программам»</a:t>
            </a:r>
            <a:br>
              <a:rPr lang="ru-RU" sz="2200" dirty="0" smtClean="0"/>
            </a:br>
            <a:r>
              <a:rPr lang="ru-RU" sz="2200" dirty="0" smtClean="0"/>
              <a:t>.</a:t>
            </a:r>
            <a:br>
              <a:rPr lang="ru-RU" sz="2200" dirty="0" smtClean="0"/>
            </a:br>
            <a:r>
              <a:rPr lang="ru-RU" sz="2200" dirty="0" smtClean="0"/>
              <a:t>Приказ </a:t>
            </a:r>
            <a:r>
              <a:rPr lang="ru-RU" sz="2200" dirty="0" err="1" smtClean="0"/>
              <a:t>МинпросвещенияРоссии</a:t>
            </a:r>
            <a:r>
              <a:rPr lang="ru-RU" sz="2200" dirty="0" smtClean="0"/>
              <a:t> от 02.09.2020 № 458 «Об утверждении Порядка приема на обучение по образовательным программам начального общего, основного общего и среднего общего образования»</a:t>
            </a:r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val="34866059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650196"/>
            <a:ext cx="10515600" cy="510947"/>
          </a:xfrm>
        </p:spPr>
        <p:txBody>
          <a:bodyPr>
            <a:normAutofit/>
          </a:bodyPr>
          <a:lstStyle/>
          <a:p>
            <a:pPr algn="ctr"/>
            <a:r>
              <a:rPr lang="ru-RU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Категории претендентов и периоды приёма</a:t>
            </a:r>
            <a:endParaRPr lang="ru-RU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1221" y="1686605"/>
            <a:ext cx="10515600" cy="3640138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1 волна – </a:t>
            </a:r>
            <a:r>
              <a:rPr lang="ru-RU" b="1" dirty="0" smtClean="0">
                <a:solidFill>
                  <a:srgbClr val="FF0000"/>
                </a:solidFill>
              </a:rPr>
              <a:t>с 12.04.2021 по 30.06.2021: 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дети, проживающие на закрепленной территории</a:t>
            </a:r>
            <a:r>
              <a:rPr lang="ru-RU" dirty="0" smtClean="0">
                <a:solidFill>
                  <a:schemeClr val="tx1"/>
                </a:solidFill>
              </a:rPr>
              <a:t>, </a:t>
            </a:r>
            <a:r>
              <a:rPr lang="ru-RU" u="sng" dirty="0" smtClean="0">
                <a:solidFill>
                  <a:schemeClr val="tx1"/>
                </a:solidFill>
              </a:rPr>
              <a:t>с подтвержденной регистрацией</a:t>
            </a:r>
            <a:r>
              <a:rPr lang="ru-RU" b="1" dirty="0" smtClean="0">
                <a:solidFill>
                  <a:schemeClr val="tx1"/>
                </a:solidFill>
              </a:rPr>
              <a:t> (свидетельство о регистрации по месту жительства (форма 8), свидетельство о регистрации по месту пребывания (форма 3);  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дети, имеющие первоочередное или преимущественное право приема на обучение (справка о приеме документов для оформления регистрации по месту жительства, </a:t>
            </a:r>
            <a:r>
              <a:rPr lang="ru-RU" b="1" dirty="0" smtClean="0">
                <a:solidFill>
                  <a:schemeClr val="tx1"/>
                </a:solidFill>
              </a:rPr>
              <a:t>справка с места работы; </a:t>
            </a:r>
            <a:endParaRPr lang="ru-RU" dirty="0" smtClean="0">
              <a:solidFill>
                <a:schemeClr val="tx1"/>
              </a:solidFill>
            </a:endParaRPr>
          </a:p>
          <a:p>
            <a:r>
              <a:rPr lang="ru-RU" dirty="0" smtClean="0">
                <a:solidFill>
                  <a:schemeClr val="tx1"/>
                </a:solidFill>
              </a:rPr>
              <a:t>2 волна (на свободные места) – </a:t>
            </a:r>
            <a:r>
              <a:rPr lang="ru-RU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 06.07.2021 </a:t>
            </a:r>
            <a:r>
              <a:rPr lang="ru-RU" dirty="0" smtClean="0">
                <a:solidFill>
                  <a:schemeClr val="tx1"/>
                </a:solidFill>
              </a:rPr>
              <a:t>до заполнения свободных мест (не позднее 05.09.2021): дети, не проживающие на закрепленной территории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854119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170</Words>
  <Application>Microsoft Office PowerPoint</Application>
  <PresentationFormat>Широкоэкранный</PresentationFormat>
  <Paragraphs>12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Тема Office</vt:lpstr>
      <vt:lpstr>Прием в 1 класс  в 2021-2022 учебном году</vt:lpstr>
      <vt:lpstr>Нормативная правовая база</vt:lpstr>
      <vt:lpstr>Категории претендентов и периоды приёма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Прием в 1 класс  в 2021-2022 учебном году</dc:title>
  <dc:creator>Директор</dc:creator>
  <cp:lastModifiedBy>Директор</cp:lastModifiedBy>
  <cp:revision>7</cp:revision>
  <dcterms:created xsi:type="dcterms:W3CDTF">2020-12-08T13:28:11Z</dcterms:created>
  <dcterms:modified xsi:type="dcterms:W3CDTF">2020-12-08T14:03:53Z</dcterms:modified>
</cp:coreProperties>
</file>